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74" r:id="rId3"/>
    <p:sldId id="257" r:id="rId4"/>
    <p:sldId id="285" r:id="rId5"/>
    <p:sldId id="279" r:id="rId6"/>
    <p:sldId id="281" r:id="rId7"/>
    <p:sldId id="286" r:id="rId8"/>
    <p:sldId id="280" r:id="rId9"/>
    <p:sldId id="282" r:id="rId10"/>
    <p:sldId id="283" r:id="rId11"/>
    <p:sldId id="288" r:id="rId12"/>
    <p:sldId id="289" r:id="rId13"/>
    <p:sldId id="290" r:id="rId14"/>
    <p:sldId id="287" r:id="rId15"/>
    <p:sldId id="29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POIus3" initials="C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4F8B"/>
    <a:srgbClr val="00589A"/>
    <a:srgbClr val="19A2FF"/>
    <a:srgbClr val="0060A6"/>
    <a:srgbClr val="0074CB"/>
    <a:srgbClr val="005696"/>
    <a:srgbClr val="008FED"/>
    <a:srgbClr val="00477F"/>
    <a:srgbClr val="008CE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FB94B-63C7-42D9-A6A2-D1D29954791C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698C1-58CF-408A-8B92-E6516D33E0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9753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8552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804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1276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8552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936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8784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288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1647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8215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710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240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9369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1428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80442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9127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878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28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164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821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71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240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142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841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2431F-9E65-44D1-B515-BD1B63B24971}" type="datetimeFigureOut">
              <a:rPr lang="ru-RU" smtClean="0"/>
              <a:pPr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2003-A0C5-430A-B053-7EECF26FD7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841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9A2FF"/>
            </a:gs>
            <a:gs pos="50000">
              <a:srgbClr val="00589A"/>
            </a:gs>
            <a:gs pos="100000">
              <a:schemeClr val="accent5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46363"/>
            <a:ext cx="9144000" cy="15011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ГОСУДАРСТВЕННАЯ ГРАНТОВАЯ ПРОГРАММА </a:t>
            </a:r>
            <a:r>
              <a:rPr lang="ru-RU" sz="4000" dirty="0" smtClean="0">
                <a:solidFill>
                  <a:schemeClr val="bg1"/>
                </a:solidFill>
              </a:rPr>
              <a:t>КРАСНОЯРСКОГО КРАЯ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71555"/>
            <a:ext cx="9144000" cy="1214845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solidFill>
                  <a:schemeClr val="bg1"/>
                </a:solidFill>
              </a:rPr>
              <a:t>«</a:t>
            </a:r>
            <a:r>
              <a:rPr lang="ru-RU" sz="8000" dirty="0">
                <a:solidFill>
                  <a:schemeClr val="bg1"/>
                </a:solidFill>
              </a:rPr>
              <a:t>ЗАКЛЮЧЕНИЕ ДОГОВОРОВ С НЕКОММЕРЧЕСКИМИ </a:t>
            </a:r>
            <a:r>
              <a:rPr lang="ru-RU" sz="8000" dirty="0" smtClean="0">
                <a:solidFill>
                  <a:schemeClr val="bg1"/>
                </a:solidFill>
              </a:rPr>
              <a:t>ОРГАНИЗАЦИЯМИ, ПОЛУЧИВШИМИ </a:t>
            </a:r>
            <a:r>
              <a:rPr lang="ru-RU" sz="8000" dirty="0">
                <a:solidFill>
                  <a:schemeClr val="bg1"/>
                </a:solidFill>
              </a:rPr>
              <a:t>ГРАНТОВЫЕ СРЕДСТВА </a:t>
            </a:r>
            <a:r>
              <a:rPr lang="ru-RU" sz="8000" dirty="0" smtClean="0">
                <a:solidFill>
                  <a:schemeClr val="bg1"/>
                </a:solidFill>
              </a:rPr>
              <a:t>НА РЕАЛИЗАЦИЮ СОЦИАЛЬНЫХ ПРОЕКТОВ </a:t>
            </a:r>
            <a:r>
              <a:rPr lang="ru-RU" sz="8000" dirty="0">
                <a:solidFill>
                  <a:schemeClr val="bg1"/>
                </a:solidFill>
              </a:rPr>
              <a:t>В РАМКАХ ПЕРВОГО КОНКУРСА КРАЕВОЙ ГРАНТОВОЙ </a:t>
            </a:r>
            <a:r>
              <a:rPr lang="ru-RU" sz="8000" dirty="0" smtClean="0">
                <a:solidFill>
                  <a:schemeClr val="bg1"/>
                </a:solidFill>
              </a:rPr>
              <a:t>ПРОГРАММЫ «СОЦИАЛЬНОЕ </a:t>
            </a:r>
            <a:r>
              <a:rPr lang="ru-RU" sz="8000" dirty="0">
                <a:solidFill>
                  <a:schemeClr val="bg1"/>
                </a:solidFill>
              </a:rPr>
              <a:t>ПАРТНЕРСТВО ВО ИМЯ РАЗВИТИЯ» НА 2018 ГОД</a:t>
            </a:r>
            <a:r>
              <a:rPr lang="ru-RU" sz="8000" dirty="0" smtClean="0">
                <a:solidFill>
                  <a:schemeClr val="bg1"/>
                </a:solidFill>
              </a:rPr>
              <a:t>»</a:t>
            </a:r>
          </a:p>
          <a:p>
            <a:r>
              <a:rPr lang="ru-RU" sz="7200" dirty="0" err="1" smtClean="0">
                <a:solidFill>
                  <a:schemeClr val="bg1"/>
                </a:solidFill>
                <a:latin typeface="+mj-lt"/>
              </a:rPr>
              <a:t>Харахонова</a:t>
            </a:r>
            <a:r>
              <a:rPr lang="ru-RU" sz="7200" dirty="0" smtClean="0">
                <a:solidFill>
                  <a:schemeClr val="bg1"/>
                </a:solidFill>
                <a:latin typeface="+mj-lt"/>
              </a:rPr>
              <a:t> К.А., </a:t>
            </a:r>
          </a:p>
          <a:p>
            <a:r>
              <a:rPr lang="ru-RU" sz="7200" dirty="0" smtClean="0">
                <a:solidFill>
                  <a:schemeClr val="bg1"/>
                </a:solidFill>
                <a:latin typeface="+mj-lt"/>
              </a:rPr>
              <a:t>консультант  отдела программ общественного развития </a:t>
            </a:r>
          </a:p>
          <a:p>
            <a:r>
              <a:rPr lang="ru-RU" sz="7200" dirty="0" smtClean="0">
                <a:solidFill>
                  <a:schemeClr val="bg1"/>
                </a:solidFill>
                <a:latin typeface="+mj-lt"/>
              </a:rPr>
              <a:t>агентства молодежной политики и  реализации программ общественного развития </a:t>
            </a:r>
            <a:r>
              <a:rPr lang="ru-RU" sz="7200" smtClean="0">
                <a:solidFill>
                  <a:schemeClr val="bg1"/>
                </a:solidFill>
                <a:latin typeface="+mj-lt"/>
              </a:rPr>
              <a:t>Красноярского края</a:t>
            </a:r>
            <a:endParaRPr lang="ru-RU" sz="7200" dirty="0" smtClean="0">
              <a:solidFill>
                <a:schemeClr val="bg1"/>
              </a:solidFill>
              <a:latin typeface="+mj-lt"/>
            </a:endParaRPr>
          </a:p>
          <a:p>
            <a:r>
              <a:rPr lang="ru-RU" sz="7200" dirty="0" smtClean="0">
                <a:solidFill>
                  <a:schemeClr val="bg1"/>
                </a:solidFill>
                <a:latin typeface="+mj-lt"/>
              </a:rPr>
              <a:t>г.Красноярск</a:t>
            </a:r>
            <a:endParaRPr lang="ru-RU" sz="7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744" y="1555720"/>
            <a:ext cx="1952511" cy="12864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" y="726716"/>
            <a:ext cx="1018404" cy="1240853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667692" y="4297681"/>
            <a:ext cx="9144000" cy="1240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dirty="0" smtClean="0">
              <a:solidFill>
                <a:schemeClr val="bg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34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43908" y="449666"/>
            <a:ext cx="7913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Что можно менять на этапе согласования и подписания договора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969" y="1594339"/>
            <a:ext cx="10363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Количественные показатели реализации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Организационный план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Смету</a:t>
            </a:r>
          </a:p>
          <a:p>
            <a:pPr marL="342900" indent="-342900">
              <a:buAutoNum type="arabicPeriod"/>
            </a:pPr>
            <a:endParaRPr lang="ru-RU" sz="3200" dirty="0" smtClean="0"/>
          </a:p>
          <a:p>
            <a:r>
              <a:rPr lang="ru-RU" sz="3200" dirty="0" smtClean="0"/>
              <a:t>Только в том случае, если вам была одобрена меньшая сумма, чем вы запрашивали. 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765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43908" y="449666"/>
            <a:ext cx="7913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Дополнительное соглашение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630" y="1336430"/>
            <a:ext cx="1151206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400" b="1" dirty="0" smtClean="0"/>
              <a:t>Для внесения любых изменений в проект в части: 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Сметы;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Организационного плана;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/>
              <a:t>Иных разделов проекта.</a:t>
            </a:r>
          </a:p>
          <a:p>
            <a:pPr marL="342900" indent="-342900">
              <a:buFontTx/>
              <a:buChar char="-"/>
            </a:pPr>
            <a:endParaRPr lang="ru-RU" sz="2400" dirty="0" smtClean="0"/>
          </a:p>
          <a:p>
            <a:pPr marL="342900" indent="-342900"/>
            <a:r>
              <a:rPr lang="ru-RU" sz="2400" b="1" dirty="0" smtClean="0"/>
              <a:t>ЭТАПЫ РАБОТЫ:</a:t>
            </a:r>
          </a:p>
          <a:p>
            <a:r>
              <a:rPr lang="ru-RU" sz="2400" b="1" dirty="0" err="1" smtClean="0"/>
              <a:t>Грантополучатель</a:t>
            </a:r>
            <a:r>
              <a:rPr lang="ru-RU" sz="2400" dirty="0" smtClean="0"/>
              <a:t>: готовит письмо в Агентство о согласовании изменений не менее чем за </a:t>
            </a:r>
            <a:r>
              <a:rPr lang="ru-RU" sz="2400" b="1" dirty="0" smtClean="0"/>
              <a:t>2 недели </a:t>
            </a:r>
            <a:r>
              <a:rPr lang="ru-RU" sz="2400" dirty="0" smtClean="0"/>
              <a:t>ДО необходимых изменений (в 1 или 2 экземплярах, оригинал).  </a:t>
            </a:r>
          </a:p>
          <a:p>
            <a:pPr algn="just"/>
            <a:r>
              <a:rPr lang="ru-RU" sz="2400" b="1" dirty="0" smtClean="0"/>
              <a:t>Агентство</a:t>
            </a:r>
            <a:r>
              <a:rPr lang="ru-RU" sz="2400" dirty="0" smtClean="0"/>
              <a:t>: в случае согласования изменений специалист готовит дополнительное соглашение.</a:t>
            </a:r>
          </a:p>
          <a:p>
            <a:r>
              <a:rPr lang="ru-RU" sz="2400" b="1" dirty="0" err="1" smtClean="0"/>
              <a:t>Грантополучатель</a:t>
            </a:r>
            <a:r>
              <a:rPr lang="ru-RU" sz="2400" dirty="0" smtClean="0"/>
              <a:t>: приносит подписанное дополнительное соглашение в 2 экземплярах.</a:t>
            </a:r>
          </a:p>
          <a:p>
            <a:r>
              <a:rPr lang="ru-RU" sz="2400" b="1" dirty="0" smtClean="0"/>
              <a:t>Агентство</a:t>
            </a:r>
            <a:r>
              <a:rPr lang="ru-RU" sz="2400" dirty="0" smtClean="0"/>
              <a:t> :согласовывает, подписывает, регистрирует дополнительное соглашение </a:t>
            </a:r>
          </a:p>
          <a:p>
            <a:pPr marL="342900" indent="-342900">
              <a:buAutoNum type="arabicPeriod"/>
            </a:pP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765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43908" y="449666"/>
            <a:ext cx="7913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Информационная открытость и </a:t>
            </a:r>
            <a:r>
              <a:rPr lang="ru-RU" sz="2800" dirty="0" err="1" smtClean="0">
                <a:solidFill>
                  <a:schemeClr val="bg1"/>
                </a:solidFill>
              </a:rPr>
              <a:t>самомониторинг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353" y="1500553"/>
            <a:ext cx="1151206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2.3.11. Регулярно информировать местное сообщество о проводимых мероприятиях </a:t>
            </a:r>
            <a:br>
              <a:rPr lang="ru-RU" sz="2000" dirty="0" smtClean="0"/>
            </a:br>
            <a:r>
              <a:rPr lang="ru-RU" sz="2000" dirty="0" smtClean="0"/>
              <a:t>в рамках реализации Проекта, информировать Уполномоченный орган о предстоящих мероприятиях по реализации Проекта, с указанием точной даты, места и времени проведения, кратким описанием содержательной части мероприятия. Уполномоченный орган по своему усмотрению размещает информацию о предстоящем мероприятии  по реализации Проекта на официальном сайте </a:t>
            </a:r>
          </a:p>
          <a:p>
            <a:r>
              <a:rPr lang="en-US" sz="2000" b="1" u="sng" dirty="0" smtClean="0"/>
              <a:t>www</a:t>
            </a:r>
            <a:r>
              <a:rPr lang="ru-RU" sz="2000" b="1" u="sng" dirty="0" smtClean="0"/>
              <a:t>.</a:t>
            </a:r>
            <a:r>
              <a:rPr lang="en-US" sz="2000" b="1" u="sng" dirty="0" err="1" smtClean="0"/>
              <a:t>kras</a:t>
            </a:r>
            <a:r>
              <a:rPr lang="ru-RU" sz="2000" b="1" u="sng" dirty="0" smtClean="0"/>
              <a:t>-</a:t>
            </a:r>
            <a:r>
              <a:rPr lang="en-US" sz="2000" b="1" u="sng" dirty="0" smtClean="0"/>
              <a:t>grant</a:t>
            </a:r>
            <a:r>
              <a:rPr lang="ru-RU" sz="2000" b="1" u="sng" dirty="0" smtClean="0"/>
              <a:t>.</a:t>
            </a:r>
            <a:r>
              <a:rPr lang="en-US" sz="2000" b="1" u="sng" dirty="0" err="1" smtClean="0"/>
              <a:t>ru</a:t>
            </a:r>
            <a:r>
              <a:rPr lang="ru-RU" sz="2000" b="1" u="sng" dirty="0" smtClean="0"/>
              <a:t> </a:t>
            </a:r>
            <a:r>
              <a:rPr lang="ru-RU" sz="2000" dirty="0" smtClean="0"/>
              <a:t>в информационно-телекоммуникационной сети Интернет.</a:t>
            </a:r>
          </a:p>
          <a:p>
            <a:endParaRPr lang="ru-RU" sz="2000" dirty="0" smtClean="0"/>
          </a:p>
          <a:p>
            <a:r>
              <a:rPr lang="ru-RU" sz="2000" b="1" dirty="0" smtClean="0"/>
              <a:t>3. Отчетность </a:t>
            </a:r>
            <a:r>
              <a:rPr lang="ru-RU" sz="2000" b="1" dirty="0" err="1" smtClean="0"/>
              <a:t>Грантополучателя</a:t>
            </a:r>
            <a:endParaRPr lang="ru-RU" sz="2000" b="1" dirty="0" smtClean="0"/>
          </a:p>
          <a:p>
            <a:endParaRPr lang="ru-RU" sz="2000" dirty="0" smtClean="0"/>
          </a:p>
          <a:p>
            <a:r>
              <a:rPr lang="ru-RU" sz="2000" dirty="0" smtClean="0"/>
              <a:t>3.1. В течение 7 (семи) календарных дней со дня проведения мероприятия, указанного в Организационном плане реализации Проекта  заполнять в личном кабинете </a:t>
            </a:r>
            <a:r>
              <a:rPr lang="ru-RU" sz="2000" dirty="0" err="1" smtClean="0"/>
              <a:t>Грантополучателя</a:t>
            </a:r>
            <a:r>
              <a:rPr lang="ru-RU" sz="2000" dirty="0" smtClean="0"/>
              <a:t> на официальном сайте </a:t>
            </a:r>
            <a:r>
              <a:rPr lang="en-US" sz="2000" b="1" u="sng" dirty="0" smtClean="0"/>
              <a:t>www</a:t>
            </a:r>
            <a:r>
              <a:rPr lang="ru-RU" sz="2000" b="1" u="sng" dirty="0" smtClean="0"/>
              <a:t>.</a:t>
            </a:r>
            <a:r>
              <a:rPr lang="en-US" sz="2000" b="1" u="sng" dirty="0" err="1" smtClean="0"/>
              <a:t>kras</a:t>
            </a:r>
            <a:r>
              <a:rPr lang="ru-RU" sz="2000" b="1" u="sng" dirty="0" smtClean="0"/>
              <a:t>-</a:t>
            </a:r>
            <a:r>
              <a:rPr lang="en-US" sz="2000" b="1" u="sng" dirty="0" smtClean="0"/>
              <a:t>grant</a:t>
            </a:r>
            <a:r>
              <a:rPr lang="ru-RU" sz="2000" b="1" u="sng" dirty="0" smtClean="0"/>
              <a:t>.</a:t>
            </a:r>
            <a:r>
              <a:rPr lang="en-US" sz="2000" b="1" u="sng" dirty="0" err="1" smtClean="0"/>
              <a:t>ru</a:t>
            </a:r>
            <a:r>
              <a:rPr lang="ru-RU" sz="2000" b="1" u="sng" dirty="0" smtClean="0"/>
              <a:t> </a:t>
            </a:r>
            <a:r>
              <a:rPr lang="ru-RU" sz="2000" dirty="0" smtClean="0"/>
              <a:t>в информационно-телекоммуникационной сети Интернет форму отчета о проведенном мероприятии с размещением подтверждающих материалов согласно Организационному плану реализации Проекта.</a:t>
            </a:r>
          </a:p>
          <a:p>
            <a:endParaRPr lang="ru-RU" sz="20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pPr marL="342900" indent="-342900">
              <a:buAutoNum type="arabicPeriod"/>
            </a:pP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765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14246" y="707574"/>
            <a:ext cx="7913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Пресс-релиз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969" y="1594338"/>
            <a:ext cx="1031630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b="1" dirty="0" smtClean="0"/>
              <a:t>Заголовок</a:t>
            </a:r>
            <a:r>
              <a:rPr lang="ru-RU" b="1" dirty="0"/>
              <a:t>. </a:t>
            </a:r>
            <a:r>
              <a:rPr lang="ru-RU" dirty="0"/>
              <a:t>Он должен быть кратким, четким и по </a:t>
            </a:r>
            <a:r>
              <a:rPr lang="ru-RU" dirty="0" smtClean="0"/>
              <a:t>существу.</a:t>
            </a:r>
          </a:p>
          <a:p>
            <a:pPr marL="342900" indent="-342900"/>
            <a:endParaRPr lang="ru-RU" dirty="0"/>
          </a:p>
          <a:p>
            <a:r>
              <a:rPr lang="ru-RU" b="1" dirty="0"/>
              <a:t>2. Лид </a:t>
            </a:r>
            <a:r>
              <a:rPr lang="ru-RU" dirty="0"/>
              <a:t>отражает самые важные факты новости в 40 словах или меньше. В </a:t>
            </a:r>
            <a:r>
              <a:rPr lang="ru-RU" dirty="0" err="1"/>
              <a:t>лиде</a:t>
            </a:r>
            <a:r>
              <a:rPr lang="ru-RU" dirty="0"/>
              <a:t> необходимо ответить на вопросы: «Кто?», «Что?», «Где?», «Когда?», «Почему</a:t>
            </a:r>
            <a:r>
              <a:rPr lang="ru-RU" dirty="0" smtClean="0"/>
              <a:t>?».</a:t>
            </a:r>
          </a:p>
          <a:p>
            <a:endParaRPr lang="ru-RU" dirty="0"/>
          </a:p>
          <a:p>
            <a:r>
              <a:rPr lang="ru-RU" b="1" dirty="0" smtClean="0"/>
              <a:t>3</a:t>
            </a:r>
            <a:r>
              <a:rPr lang="ru-RU" b="1" dirty="0"/>
              <a:t>. В основном тексте </a:t>
            </a:r>
            <a:r>
              <a:rPr lang="ru-RU" dirty="0"/>
              <a:t>раскрываются детали Вашей новости — «Как?», «Какой результат?», «Какие перспективы это имеет</a:t>
            </a:r>
            <a:r>
              <a:rPr lang="ru-RU" dirty="0" smtClean="0"/>
              <a:t>?». Оптимальный </a:t>
            </a:r>
            <a:r>
              <a:rPr lang="ru-RU" dirty="0"/>
              <a:t>размер каждого абзаца 3-4 строки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4.</a:t>
            </a:r>
            <a:r>
              <a:rPr lang="ru-RU" dirty="0"/>
              <a:t> Пресс-релиз заканчивается 1-2 абзацами </a:t>
            </a:r>
            <a:r>
              <a:rPr lang="ru-RU" b="1" dirty="0"/>
              <a:t>со справочной информацией</a:t>
            </a:r>
            <a:r>
              <a:rPr lang="ru-RU" dirty="0"/>
              <a:t>, в которых кратко описывается организация  или проект, которому посвящен пресс-релиз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5. </a:t>
            </a:r>
            <a:r>
              <a:rPr lang="ru-RU" dirty="0"/>
              <a:t>Под справочной информацией указываются </a:t>
            </a:r>
            <a:r>
              <a:rPr lang="ru-RU" b="1" dirty="0"/>
              <a:t>контакты</a:t>
            </a:r>
            <a:r>
              <a:rPr lang="ru-RU" dirty="0"/>
              <a:t> лица, к которому можно обратиться за дополнительной информацией. Как правило, указывается имя фамилия, телефон и адрес электронной почты.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/>
              <a:t>6. </a:t>
            </a:r>
            <a:r>
              <a:rPr lang="ru-RU" dirty="0" smtClean="0"/>
              <a:t>К пресс-релизу можно прикреплять афиши, фотографии и иные </a:t>
            </a:r>
            <a:r>
              <a:rPr lang="ru-RU" dirty="0" err="1" smtClean="0"/>
              <a:t>медиа-материалы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765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9A2FF"/>
            </a:gs>
            <a:gs pos="50000">
              <a:srgbClr val="00589A"/>
            </a:gs>
            <a:gs pos="100000">
              <a:schemeClr val="accent5">
                <a:lumMod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46363"/>
            <a:ext cx="9144000" cy="150119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ГОСУДАРСТВЕННАЯ ГРАНТОВАЯ ПРОГРАММА </a:t>
            </a:r>
            <a:r>
              <a:rPr lang="ru-RU" sz="4000" dirty="0" smtClean="0">
                <a:solidFill>
                  <a:schemeClr val="bg1"/>
                </a:solidFill>
              </a:rPr>
              <a:t>КРАСНОЯРСКОГО КРАЯ</a:t>
            </a:r>
            <a:br>
              <a:rPr lang="ru-RU" sz="4000" dirty="0" smtClean="0">
                <a:solidFill>
                  <a:schemeClr val="bg1"/>
                </a:solidFill>
              </a:rPr>
            </a:b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71555"/>
            <a:ext cx="9144000" cy="1625153"/>
          </a:xfrm>
        </p:spPr>
        <p:txBody>
          <a:bodyPr>
            <a:normAutofit fontScale="62500" lnSpcReduction="20000"/>
          </a:bodyPr>
          <a:lstStyle/>
          <a:p>
            <a:endParaRPr lang="ru-RU" sz="4400" dirty="0" smtClean="0">
              <a:solidFill>
                <a:schemeClr val="bg1"/>
              </a:solidFill>
            </a:endParaRPr>
          </a:p>
          <a:p>
            <a:r>
              <a:rPr lang="ru-RU" sz="7000" dirty="0" smtClean="0">
                <a:solidFill>
                  <a:schemeClr val="bg1"/>
                </a:solidFill>
                <a:latin typeface="+mj-lt"/>
              </a:rPr>
              <a:t>8(391)2238909</a:t>
            </a:r>
          </a:p>
          <a:p>
            <a:r>
              <a:rPr lang="en-US" sz="7000" dirty="0" smtClean="0">
                <a:solidFill>
                  <a:schemeClr val="bg1"/>
                </a:solidFill>
                <a:latin typeface="+mj-lt"/>
              </a:rPr>
              <a:t>spartnerstvo@mail.ru</a:t>
            </a:r>
            <a:endParaRPr lang="ru-RU" sz="7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744" y="1555720"/>
            <a:ext cx="1952511" cy="12864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" y="726716"/>
            <a:ext cx="1018404" cy="1240853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667692" y="4297681"/>
            <a:ext cx="9144000" cy="1240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dirty="0" smtClean="0">
              <a:solidFill>
                <a:schemeClr val="bg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34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73015" y="1852246"/>
            <a:ext cx="1063283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Конкурс социальных проектов в рамках </a:t>
            </a:r>
            <a:r>
              <a:rPr lang="ru-RU" sz="2000" b="1" dirty="0" err="1" smtClean="0"/>
              <a:t>грантовой</a:t>
            </a:r>
            <a:r>
              <a:rPr lang="ru-RU" sz="2000" b="1" dirty="0" smtClean="0"/>
              <a:t> программы Красноярского края</a:t>
            </a:r>
          </a:p>
          <a:p>
            <a:pPr algn="ctr"/>
            <a:r>
              <a:rPr lang="ru-RU" sz="2000" b="1" dirty="0" smtClean="0"/>
              <a:t>«Социальное партнерство во имя развития» (далее – Конкурс)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/>
              <a:t>Организатор конкурса – Совет по краевым социальным грантам. </a:t>
            </a:r>
          </a:p>
          <a:p>
            <a:r>
              <a:rPr lang="ru-RU" dirty="0" smtClean="0"/>
              <a:t>Утверждает положение о конкурсе, форму заявки, формы отчетов, список победителей конкурса.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/>
              <a:t>Оператор конкурса – агентство молодежной политики и реализации программ общественного развития Красноярского края (далее – Агентство).</a:t>
            </a:r>
          </a:p>
          <a:p>
            <a:r>
              <a:rPr lang="ru-RU" dirty="0" smtClean="0"/>
              <a:t>Утверждает форму договора, обеспечивает организацию конкурса (прием, экспертизу, заявок, заключение договоров  и дополнительных соглашений по проектам, мониторинг проектов. </a:t>
            </a:r>
          </a:p>
        </p:txBody>
      </p:sp>
    </p:spTree>
    <p:extLst>
      <p:ext uri="{BB962C8B-B14F-4D97-AF65-F5344CB8AC3E}">
        <p14:creationId xmlns="" xmlns:p14="http://schemas.microsoft.com/office/powerpoint/2010/main" val="16502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080354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14187187"/>
              </p:ext>
            </p:extLst>
          </p:nvPr>
        </p:nvGraphicFramePr>
        <p:xfrm>
          <a:off x="448830" y="1523999"/>
          <a:ext cx="11106770" cy="4672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6708"/>
                <a:gridCol w="4170062"/>
              </a:tblGrid>
              <a:tr h="6799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Этапы взаимодействия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err="1" smtClean="0"/>
                        <a:t>грантополучателей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с А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гентством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Сроки</a:t>
                      </a:r>
                      <a:endParaRPr lang="ru-RU" sz="2000" dirty="0"/>
                    </a:p>
                  </a:txBody>
                  <a:tcPr anchor="ctr"/>
                </a:tc>
              </a:tr>
              <a:tr h="359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Согласование договора в электронном виде 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с декабря 2017 г.</a:t>
                      </a:r>
                      <a:endParaRPr lang="ru-RU" sz="2000" dirty="0"/>
                    </a:p>
                  </a:txBody>
                  <a:tcPr anchor="ctr"/>
                </a:tc>
              </a:tr>
              <a:tr h="67650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Подача документов в Агентство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с января 2018 г.</a:t>
                      </a:r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</a:tr>
              <a:tr h="359487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Согласование, подписание договора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с января 2018 г.</a:t>
                      </a:r>
                      <a:endParaRPr lang="ru-RU" sz="2000" dirty="0"/>
                    </a:p>
                  </a:txBody>
                  <a:tcPr anchor="ctr"/>
                </a:tc>
              </a:tr>
              <a:tr h="359487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Регистрация договора, перечисление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грантовых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средств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не ранее 1 февраля 2018  г.</a:t>
                      </a:r>
                      <a:endParaRPr lang="ru-RU" sz="2000" dirty="0"/>
                    </a:p>
                  </a:txBody>
                  <a:tcPr anchor="ctr"/>
                </a:tc>
              </a:tr>
              <a:tr h="3871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Уведомление о поступлении средств 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в течение 5 раб. дней</a:t>
                      </a:r>
                      <a:endParaRPr lang="ru-RU" sz="2000" dirty="0"/>
                    </a:p>
                  </a:txBody>
                  <a:tcPr anchor="ctr"/>
                </a:tc>
              </a:tr>
              <a:tr h="67875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Реализация проекта 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не ранее 1 января 2018 г. и не позднее 31 декабря 2018 г.</a:t>
                      </a:r>
                      <a:endParaRPr lang="ru-RU" sz="2000" dirty="0"/>
                    </a:p>
                  </a:txBody>
                  <a:tcPr anchor="ctr"/>
                </a:tc>
              </a:tr>
              <a:tr h="827893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Подготовка и сдача отчета 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в течение 2 месяцев после окончания проекта, но не позднее 31 января 2019 года.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502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831850" y="1688123"/>
            <a:ext cx="10515600" cy="476454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1. Договор </a:t>
            </a:r>
            <a:r>
              <a:rPr lang="ru-RU" dirty="0">
                <a:solidFill>
                  <a:schemeClr val="tx1"/>
                </a:solidFill>
              </a:rPr>
              <a:t>о предоставлении гранта - </a:t>
            </a:r>
            <a:r>
              <a:rPr lang="ru-RU" b="1" dirty="0">
                <a:solidFill>
                  <a:schemeClr val="tx1"/>
                </a:solidFill>
              </a:rPr>
              <a:t>2 экземпляра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2. Доработанная </a:t>
            </a:r>
            <a:r>
              <a:rPr lang="ru-RU" dirty="0">
                <a:solidFill>
                  <a:schemeClr val="tx1"/>
                </a:solidFill>
              </a:rPr>
              <a:t>форма заявки (описание проекта) – </a:t>
            </a:r>
            <a:r>
              <a:rPr lang="ru-RU" b="1" dirty="0">
                <a:solidFill>
                  <a:schemeClr val="tx1"/>
                </a:solidFill>
              </a:rPr>
              <a:t>2 экземпляра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3. Показатели результативности – </a:t>
            </a:r>
            <a:r>
              <a:rPr lang="ru-RU" b="1" dirty="0">
                <a:solidFill>
                  <a:schemeClr val="tx1"/>
                </a:solidFill>
              </a:rPr>
              <a:t>2 экземпляра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4.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Смета </a:t>
            </a:r>
            <a:r>
              <a:rPr lang="ru-RU" dirty="0">
                <a:solidFill>
                  <a:schemeClr val="tx1"/>
                </a:solidFill>
              </a:rPr>
              <a:t>на реализацию проекта – </a:t>
            </a:r>
            <a:r>
              <a:rPr lang="ru-RU" b="1" dirty="0">
                <a:solidFill>
                  <a:schemeClr val="tx1"/>
                </a:solidFill>
              </a:rPr>
              <a:t>2 экземпляра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5. </a:t>
            </a:r>
            <a:r>
              <a:rPr lang="ru-RU" dirty="0">
                <a:solidFill>
                  <a:schemeClr val="tx1"/>
                </a:solidFill>
              </a:rPr>
              <a:t>Организационный план реализации проекта – </a:t>
            </a:r>
            <a:r>
              <a:rPr lang="ru-RU" b="1" dirty="0">
                <a:solidFill>
                  <a:schemeClr val="tx1"/>
                </a:solidFill>
              </a:rPr>
              <a:t>2 экземпляра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6. Выписка </a:t>
            </a:r>
            <a:r>
              <a:rPr lang="ru-RU" dirty="0">
                <a:solidFill>
                  <a:schemeClr val="tx1"/>
                </a:solidFill>
              </a:rPr>
              <a:t>из Единого государственного реестра юридических лиц (ОРИГИНАЛ, полученный </a:t>
            </a:r>
            <a:r>
              <a:rPr lang="ru-RU" u="sng" dirty="0">
                <a:solidFill>
                  <a:schemeClr val="tx1"/>
                </a:solidFill>
              </a:rPr>
              <a:t>не ранее, чем за три месяца до момента заключения Договора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b="1" dirty="0">
                <a:solidFill>
                  <a:schemeClr val="tx1"/>
                </a:solidFill>
              </a:rPr>
              <a:t>– 1 экземпляр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7. Выписка </a:t>
            </a:r>
            <a:r>
              <a:rPr lang="ru-RU" dirty="0">
                <a:solidFill>
                  <a:schemeClr val="tx1"/>
                </a:solidFill>
              </a:rPr>
              <a:t>(справка) </a:t>
            </a:r>
            <a:r>
              <a:rPr lang="ru-RU" dirty="0" smtClean="0">
                <a:solidFill>
                  <a:schemeClr val="tx1"/>
                </a:solidFill>
              </a:rPr>
              <a:t>из банка </a:t>
            </a:r>
            <a:r>
              <a:rPr lang="ru-RU" dirty="0">
                <a:solidFill>
                  <a:schemeClr val="tx1"/>
                </a:solidFill>
              </a:rPr>
              <a:t>ОРИГИНАЛ – </a:t>
            </a:r>
            <a:r>
              <a:rPr lang="ru-RU" b="1" dirty="0">
                <a:solidFill>
                  <a:schemeClr val="tx1"/>
                </a:solidFill>
              </a:rPr>
              <a:t>1 экземпляр:</a:t>
            </a:r>
          </a:p>
          <a:p>
            <a:r>
              <a:rPr lang="ru-RU" b="1" dirty="0">
                <a:solidFill>
                  <a:schemeClr val="tx1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 об отсутствии расчетных документов, принятых банком, но не оплаченных из-за недостаточности средств на счете получателя гранта;</a:t>
            </a:r>
          </a:p>
          <a:p>
            <a:r>
              <a:rPr lang="ru-RU" b="1" dirty="0">
                <a:solidFill>
                  <a:schemeClr val="tx1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 об отсутствии ограничений распоряжения счетом с указанием банковских реквизитов счета. 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8. Заверенная </a:t>
            </a:r>
            <a:r>
              <a:rPr lang="ru-RU" dirty="0">
                <a:solidFill>
                  <a:schemeClr val="tx1"/>
                </a:solidFill>
              </a:rPr>
              <a:t>копия документа, подтверждающего полномочия руководителя организации (например, протокол об избрании, приказ о назначении, доверенность) – </a:t>
            </a:r>
            <a:r>
              <a:rPr lang="ru-RU" b="1" dirty="0">
                <a:solidFill>
                  <a:schemeClr val="tx1"/>
                </a:solidFill>
              </a:rPr>
              <a:t>1 экземпляр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9. Заявление </a:t>
            </a:r>
            <a:r>
              <a:rPr lang="ru-RU" dirty="0">
                <a:solidFill>
                  <a:schemeClr val="tx1"/>
                </a:solidFill>
              </a:rPr>
              <a:t>о заключении договора </a:t>
            </a:r>
            <a:r>
              <a:rPr lang="ru-RU" b="1" dirty="0">
                <a:solidFill>
                  <a:schemeClr val="tx1"/>
                </a:solidFill>
              </a:rPr>
              <a:t>(1 </a:t>
            </a:r>
            <a:r>
              <a:rPr lang="ru-RU" b="1" dirty="0" smtClean="0">
                <a:solidFill>
                  <a:schemeClr val="tx1"/>
                </a:solidFill>
              </a:rPr>
              <a:t>экземпляр)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368062" y="468923"/>
            <a:ext cx="8710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Документы, необходимые для заключения договора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02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02896" y="1688123"/>
            <a:ext cx="10515600" cy="476454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Агентство молодежной политики и реализации программ общественного развития Красноярского края, именуемое в дальнейшем «Уполномоченный орган»,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 лице руководителя агентства молодежной политики и реализации программ общественного развития Красноярского края Егорова Сергея Ивановича, действующего на основании Положения об агентстве молодежной политики и реализации программ общественного развития Красноярского края, утвержденного постановлением Правительства Красноярского края от 06.07.2010 № 365-п, с одной стороны, </a:t>
            </a:r>
            <a:r>
              <a:rPr lang="ru-RU" dirty="0" smtClean="0">
                <a:solidFill>
                  <a:srgbClr val="FF0000"/>
                </a:solidFill>
              </a:rPr>
              <a:t>и </a:t>
            </a:r>
            <a:r>
              <a:rPr lang="ru-RU" dirty="0">
                <a:solidFill>
                  <a:srgbClr val="FF0000"/>
                </a:solidFill>
              </a:rPr>
              <a:t>_________________________________________________________ именуемое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rgbClr val="FF0000"/>
                </a:solidFill>
              </a:rPr>
              <a:t>в дальнейшем «</a:t>
            </a:r>
            <a:r>
              <a:rPr lang="ru-RU" dirty="0" err="1">
                <a:solidFill>
                  <a:srgbClr val="FF0000"/>
                </a:solidFill>
              </a:rPr>
              <a:t>Грантополучатель</a:t>
            </a:r>
            <a:r>
              <a:rPr lang="ru-RU" dirty="0">
                <a:solidFill>
                  <a:srgbClr val="FF0000"/>
                </a:solidFill>
              </a:rPr>
              <a:t>» в лице ___________________ (должность) _____________________ (Ф.И.О. полностью), действующего на основании __________________________, </a:t>
            </a:r>
            <a:r>
              <a:rPr lang="ru-RU" dirty="0">
                <a:solidFill>
                  <a:schemeClr val="tx1"/>
                </a:solidFill>
              </a:rPr>
              <a:t>с другой стороны, в дальнейшем совместно именуемые «Стороны», в соответствии с Законом Красноярского края от 05.12.2013 № 5-1908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«О краевых социальных Грантах», </a:t>
            </a:r>
            <a:r>
              <a:rPr lang="ru-RU" dirty="0" smtClean="0">
                <a:solidFill>
                  <a:schemeClr val="tx1"/>
                </a:solidFill>
              </a:rPr>
              <a:t>Законом  </a:t>
            </a:r>
            <a:r>
              <a:rPr lang="ru-RU" dirty="0">
                <a:solidFill>
                  <a:schemeClr val="tx1"/>
                </a:solidFill>
              </a:rPr>
              <a:t>Красноярского края от __________ № ______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 «________________________________________________________________», протоколом заседания Совета по краевым социальным Грантам № </a:t>
            </a:r>
            <a:r>
              <a:rPr lang="ru-RU" dirty="0">
                <a:solidFill>
                  <a:srgbClr val="FF0000"/>
                </a:solidFill>
              </a:rPr>
              <a:t>____ от «____» ____________ 201__ г., заключили настоящий Договор (далее – Договор) о нижеследующем: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14246" y="707574"/>
            <a:ext cx="7913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Преамбула договора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179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02896" y="1688123"/>
            <a:ext cx="10515600" cy="4764549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14246" y="707574"/>
            <a:ext cx="7913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Ключевые пункты договора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6493" y="1758462"/>
            <a:ext cx="1106658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/>
              <a:t>Предмет Договора</a:t>
            </a:r>
          </a:p>
          <a:p>
            <a:pPr marL="342900" indent="-342900"/>
            <a:endParaRPr lang="ru-RU" dirty="0" smtClean="0"/>
          </a:p>
          <a:p>
            <a:r>
              <a:rPr lang="ru-RU" sz="2400" dirty="0" smtClean="0"/>
              <a:t>1.1. По настоящему Договору Уполномоченный орган предоставляет </a:t>
            </a:r>
            <a:r>
              <a:rPr lang="ru-RU" sz="2400" dirty="0" err="1" smtClean="0"/>
              <a:t>Грантополучателю</a:t>
            </a:r>
            <a:r>
              <a:rPr lang="ru-RU" sz="2400" dirty="0" smtClean="0"/>
              <a:t> бюджетные денежные средства на безвозмездной и безвозвратной основе (далее ‒ Грант) </a:t>
            </a:r>
            <a:r>
              <a:rPr lang="ru-RU" sz="2400" dirty="0" smtClean="0">
                <a:solidFill>
                  <a:srgbClr val="FF0000"/>
                </a:solidFill>
              </a:rPr>
              <a:t>в размере ______________ (_________________) рублей _______ копеек </a:t>
            </a:r>
            <a:r>
              <a:rPr lang="ru-RU" sz="2400" dirty="0" smtClean="0"/>
              <a:t>на реализацию краевого социального Проекта </a:t>
            </a:r>
            <a:r>
              <a:rPr lang="ru-RU" sz="2400" dirty="0" smtClean="0">
                <a:solidFill>
                  <a:srgbClr val="FF0000"/>
                </a:solidFill>
              </a:rPr>
              <a:t>___________________________ (далее ‒ Проект) </a:t>
            </a:r>
            <a:r>
              <a:rPr lang="ru-RU" sz="2400" dirty="0" smtClean="0"/>
              <a:t>в номинации конкурса </a:t>
            </a:r>
            <a:r>
              <a:rPr lang="ru-RU" sz="2400" dirty="0" smtClean="0">
                <a:solidFill>
                  <a:srgbClr val="FF0000"/>
                </a:solidFill>
              </a:rPr>
              <a:t>«________________________». </a:t>
            </a:r>
          </a:p>
          <a:p>
            <a:r>
              <a:rPr lang="ru-RU" sz="2400" dirty="0" smtClean="0"/>
              <a:t>1.2. Срок реализации Проекта </a:t>
            </a:r>
            <a:r>
              <a:rPr lang="ru-RU" sz="2400" dirty="0" smtClean="0">
                <a:solidFill>
                  <a:srgbClr val="FF0000"/>
                </a:solidFill>
              </a:rPr>
              <a:t>с «____» ______ 2018 года по «___» ______ 2018 </a:t>
            </a:r>
            <a:r>
              <a:rPr lang="ru-RU" sz="2400" dirty="0" smtClean="0"/>
              <a:t>года.</a:t>
            </a:r>
          </a:p>
          <a:p>
            <a:r>
              <a:rPr lang="ru-RU" sz="2400" dirty="0" smtClean="0"/>
              <a:t>1.3. Цель реализации Проекта – </a:t>
            </a:r>
            <a:r>
              <a:rPr lang="ru-RU" sz="2400" dirty="0" smtClean="0">
                <a:solidFill>
                  <a:srgbClr val="FF0000"/>
                </a:solidFill>
              </a:rPr>
              <a:t>___________________________________________.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9179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02896" y="1688123"/>
            <a:ext cx="10515600" cy="476454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ПРИМЕРЫ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i="1" u="sng" dirty="0">
                <a:solidFill>
                  <a:srgbClr val="FF0000"/>
                </a:solidFill>
              </a:rPr>
              <a:t>НЕПРАВИЛЬНО</a:t>
            </a:r>
            <a:endParaRPr lang="ru-RU" dirty="0">
              <a:solidFill>
                <a:srgbClr val="FF0000"/>
              </a:solidFill>
            </a:endParaRPr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	Цель реализации проекта: создание толерантного пространства для воспитания у детей уважительного отношения к людям разных национальностей, старшему поколению, чувства любви к Родине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	</a:t>
            </a:r>
          </a:p>
          <a:p>
            <a:r>
              <a:rPr lang="ru-RU" b="1" i="1" u="sng" dirty="0">
                <a:solidFill>
                  <a:schemeClr val="tx1"/>
                </a:solidFill>
              </a:rPr>
              <a:t>ПРАВИЛЬНО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b="1" i="1" dirty="0">
                <a:solidFill>
                  <a:schemeClr val="tx1"/>
                </a:solidFill>
              </a:rPr>
              <a:t> 	</a:t>
            </a:r>
            <a:r>
              <a:rPr lang="ru-RU" i="1" dirty="0">
                <a:solidFill>
                  <a:schemeClr val="tx1"/>
                </a:solidFill>
              </a:rPr>
              <a:t>Цель реализации проекта: </a:t>
            </a:r>
            <a:r>
              <a:rPr lang="ru-RU" b="1" i="1" dirty="0">
                <a:solidFill>
                  <a:schemeClr val="tx1"/>
                </a:solidFill>
              </a:rPr>
              <a:t>формирование знаний, умений и навыков,  ориентирующих </a:t>
            </a:r>
            <a:r>
              <a:rPr lang="ru-RU" b="1" i="1" dirty="0" err="1">
                <a:solidFill>
                  <a:schemeClr val="tx1"/>
                </a:solidFill>
              </a:rPr>
              <a:t>благополучателей</a:t>
            </a:r>
            <a:r>
              <a:rPr lang="ru-RU" b="1" i="1" dirty="0">
                <a:solidFill>
                  <a:schemeClr val="tx1"/>
                </a:solidFill>
              </a:rPr>
              <a:t> с инвалидностью (не менее 15 человек в возрасте от 16 до 25 лет) на обучение и трудоустройство по профессиям, связанным с оказанием услуг в сфере благоустройства, озеленения территории, садоводства через экскурсии на предприятия в сфере благоустройства, озеленения территории, садоводства (не менее 3 экскурсий, не менее 15 участников); практические занятия по благоустройству пилотной территории (не менее 2 занятий в месяц, не менее 15 участников); практические занятия в ботаническом саду СФУ (не менее 4 занятий, не менее 5 участников на каждом).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507482" y="648472"/>
            <a:ext cx="80654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Как сформулировать цель в договоре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547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02896" y="1688123"/>
            <a:ext cx="10515600" cy="4764549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14246" y="707574"/>
            <a:ext cx="7913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Организационный план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62361190"/>
              </p:ext>
            </p:extLst>
          </p:nvPr>
        </p:nvGraphicFramePr>
        <p:xfrm>
          <a:off x="410309" y="1559169"/>
          <a:ext cx="11535505" cy="4806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491"/>
                <a:gridCol w="3716215"/>
                <a:gridCol w="2297723"/>
                <a:gridCol w="2557975"/>
                <a:gridCol w="2307101"/>
              </a:tblGrid>
              <a:tr h="2364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Сроки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с «01» апреля 2017г.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до «25» декабря 2017г.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Сроки предоставления отчета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(не более, чем через 7 дней от срока окончания проведения мероприятия)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Отчет о выполнении.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15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Проведено собрание организационного комитета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 01.04.2017 до 10.04.2017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17.04.2017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Протокол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Состав комитета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25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Проведен конкурс рисунков среди детей до 15 лет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Балахтинского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района на тему «Мама, папа, я»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15.05.2017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21.05.2017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Положение о конкурсе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Протокол конкурса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Фотоотчет.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7868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370356"/>
          </a:xfrm>
          <a:prstGeom prst="rect">
            <a:avLst/>
          </a:prstGeom>
          <a:gradFill flip="none" rotWithShape="1">
            <a:gsLst>
              <a:gs pos="0">
                <a:srgbClr val="19A2FF"/>
              </a:gs>
              <a:gs pos="50000">
                <a:srgbClr val="00589A"/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39" y="259955"/>
            <a:ext cx="1358730" cy="89523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02655" y="64526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43908" y="449666"/>
            <a:ext cx="7913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Что нельзя менять на этапе согласования и подписания договора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969" y="1594338"/>
            <a:ext cx="1031630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sz="3200" dirty="0" smtClean="0"/>
              <a:t>Место реализации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Цель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Задачи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Целевую аудиторию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Количественные показатели реализации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Механизм реализации проекта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Организационный план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Смету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/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765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Презентация1" id="{F3333A28-D9DB-499B-83AC-16F05B90E98A}" vid="{795E719D-503D-45B3-BEB1-29919A1EA4D2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1" id="{F3333A28-D9DB-499B-83AC-16F05B90E98A}" vid="{795E719D-503D-45B3-BEB1-29919A1EA4D2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2550</TotalTime>
  <Words>1017</Words>
  <Application>Microsoft Office PowerPoint</Application>
  <PresentationFormat>Произвольный</PresentationFormat>
  <Paragraphs>158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1_Тема Office</vt:lpstr>
      <vt:lpstr>ГОСУДАРСТВЕННАЯ ГРАНТОВАЯ ПРОГРАММА КРАСНОЯРСКОГО КРАЯ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ГОСУДАРСТВЕННАЯ ГРАНТОВАЯ ПРОГРАММА КРАСНОЯРСКОГО КРАЯ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CentrOiUser</cp:lastModifiedBy>
  <cp:revision>135</cp:revision>
  <dcterms:created xsi:type="dcterms:W3CDTF">2017-06-19T07:16:37Z</dcterms:created>
  <dcterms:modified xsi:type="dcterms:W3CDTF">2017-12-16T07:07:08Z</dcterms:modified>
</cp:coreProperties>
</file>